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1" r:id="rId6"/>
    <p:sldId id="266" r:id="rId7"/>
    <p:sldId id="268" r:id="rId8"/>
    <p:sldId id="269" r:id="rId9"/>
    <p:sldId id="270" r:id="rId10"/>
    <p:sldId id="271" r:id="rId11"/>
    <p:sldId id="272" r:id="rId12"/>
    <p:sldId id="279" r:id="rId13"/>
    <p:sldId id="263" r:id="rId14"/>
    <p:sldId id="262" r:id="rId15"/>
    <p:sldId id="274" r:id="rId16"/>
    <p:sldId id="286" r:id="rId17"/>
    <p:sldId id="275" r:id="rId18"/>
    <p:sldId id="273" r:id="rId19"/>
    <p:sldId id="276" r:id="rId20"/>
    <p:sldId id="277" r:id="rId21"/>
    <p:sldId id="278" r:id="rId22"/>
    <p:sldId id="285" r:id="rId23"/>
    <p:sldId id="281" r:id="rId24"/>
    <p:sldId id="280" r:id="rId25"/>
    <p:sldId id="282" r:id="rId26"/>
    <p:sldId id="287" r:id="rId27"/>
    <p:sldId id="283" r:id="rId28"/>
    <p:sldId id="284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ECF5F8"/>
    <a:srgbClr val="FAAE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722" autoAdjust="0"/>
    <p:restoredTop sz="86333" autoAdjust="0"/>
  </p:normalViewPr>
  <p:slideViewPr>
    <p:cSldViewPr>
      <p:cViewPr>
        <p:scale>
          <a:sx n="82" d="100"/>
          <a:sy n="82" d="100"/>
        </p:scale>
        <p:origin x="-61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2B9C4-A630-4799-A21C-7BD813CE6268}" type="datetimeFigureOut">
              <a:rPr lang="fr-FR" smtClean="0"/>
              <a:pPr/>
              <a:t>29/01/2008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2921D-66FF-4484-8A73-C52CF53E08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921D-66FF-4484-8A73-C52CF53E08B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Ajouter schéma</a:t>
            </a:r>
            <a:r>
              <a:rPr lang="fr-FR" sz="1600" b="1" baseline="0" dirty="0" smtClean="0">
                <a:solidFill>
                  <a:srgbClr val="FF0000"/>
                </a:solidFill>
              </a:rPr>
              <a:t> de montage globale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921D-66FF-4484-8A73-C52CF53E08BC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Ajouter photo champ d ’éolienne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921D-66FF-4484-8A73-C52CF53E08BC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4DB8B1-E1CD-4FD3-80C9-999030E3D2C6}" type="datetimeFigureOut">
              <a:rPr lang="fr-FR" smtClean="0"/>
              <a:pPr/>
              <a:t>29/01/2008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6A3A84-E1FA-484B-A3F5-683EC5F2AA3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3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rojet%20Eolienne%20L3\Projet%20Eolienne\Vid&#233;o%20&#233;olienne%20Gros%20plan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229600" cy="1357322"/>
          </a:xfrm>
        </p:spPr>
        <p:txBody>
          <a:bodyPr/>
          <a:lstStyle/>
          <a:p>
            <a:r>
              <a:rPr lang="fr-FR" sz="4400" dirty="0" smtClean="0">
                <a:latin typeface="Lucida Calligraphy" pitchFamily="66" charset="0"/>
              </a:rPr>
              <a:t>Projet</a:t>
            </a:r>
            <a:r>
              <a:rPr lang="fr-FR" sz="6000" dirty="0" smtClean="0">
                <a:latin typeface="Lucida Calligraphy" pitchFamily="66" charset="0"/>
              </a:rPr>
              <a:t> </a:t>
            </a:r>
            <a:r>
              <a:rPr lang="fr-FR" sz="8800" dirty="0" smtClean="0">
                <a:latin typeface="Lucida Calligraphy" pitchFamily="66" charset="0"/>
              </a:rPr>
              <a:t>A2J</a:t>
            </a:r>
            <a:endParaRPr lang="fr-FR" sz="8800" dirty="0">
              <a:latin typeface="Lucida Calligraph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2714620"/>
            <a:ext cx="8501122" cy="3071858"/>
          </a:xfrm>
        </p:spPr>
        <p:txBody>
          <a:bodyPr>
            <a:normAutofit/>
          </a:bodyPr>
          <a:lstStyle/>
          <a:p>
            <a:pPr algn="l"/>
            <a:r>
              <a:rPr lang="fr-FR" dirty="0" smtClean="0">
                <a:solidFill>
                  <a:schemeClr val="tx1">
                    <a:lumMod val="25000"/>
                  </a:schemeClr>
                </a:solidFill>
                <a:latin typeface="Lucida Calligraphy" pitchFamily="66" charset="0"/>
              </a:rPr>
              <a:t>	Comment puiser de l’eau de façon écologique lorsque l’électricité n’est pas disponible ? </a:t>
            </a:r>
          </a:p>
          <a:p>
            <a:pPr algn="l"/>
            <a:endParaRPr lang="fr-FR" dirty="0" smtClean="0">
              <a:solidFill>
                <a:schemeClr val="tx1">
                  <a:lumMod val="25000"/>
                </a:schemeClr>
              </a:solidFill>
              <a:latin typeface="Lucida Calligraphy" pitchFamily="66" charset="0"/>
            </a:endParaRPr>
          </a:p>
          <a:p>
            <a:pPr algn="l"/>
            <a:r>
              <a:rPr lang="fr-FR" dirty="0" smtClean="0">
                <a:solidFill>
                  <a:schemeClr val="accent6">
                    <a:lumMod val="50000"/>
                  </a:schemeClr>
                </a:solidFill>
                <a:latin typeface="Lucida Calligraphy" pitchFamily="66" charset="0"/>
              </a:rPr>
              <a:t>	Et si le vent était la solution …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Turbine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Pompe centrifuge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</p:nvPr>
        </p:nvGraphicFramePr>
        <p:xfrm>
          <a:off x="242854" y="1785926"/>
          <a:ext cx="8901146" cy="442915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58281"/>
                <a:gridCol w="853128"/>
                <a:gridCol w="941391"/>
                <a:gridCol w="941391"/>
                <a:gridCol w="941391"/>
                <a:gridCol w="941391"/>
                <a:gridCol w="941391"/>
                <a:gridCol w="941391"/>
                <a:gridCol w="941391"/>
              </a:tblGrid>
              <a:tr h="1304273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Encombrement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Débit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Constance du débit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Prix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Pression admissible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Durée de vie (entretien)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Perte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Vis </a:t>
                      </a:r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d‘Archimède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à piston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Turbine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centrifuge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à piston en étoile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Vérin double effet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Ellipse 8"/>
          <p:cNvSpPr/>
          <p:nvPr/>
        </p:nvSpPr>
        <p:spPr>
          <a:xfrm>
            <a:off x="8429652" y="4714884"/>
            <a:ext cx="500066" cy="3571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8429652" y="5786454"/>
            <a:ext cx="500066" cy="3571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14282" y="5715016"/>
            <a:ext cx="1571636" cy="4286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214282" y="4643446"/>
            <a:ext cx="1571636" cy="5715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8" grpId="1" animBg="1"/>
      <p:bldP spid="10" grpId="0" animBg="1"/>
      <p:bldP spid="10" grpId="1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3" action="ppaction://hlinksldjump"/>
              </a:rPr>
              <a:t>              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réducteur:</a:t>
            </a:r>
            <a:endParaRPr lang="fr-FR" dirty="0">
              <a:latin typeface="Lucida Calligraphy" pitchFamily="66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71538" y="2357430"/>
          <a:ext cx="7429551" cy="30003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128974"/>
                <a:gridCol w="1055119"/>
                <a:gridCol w="1673691"/>
                <a:gridCol w="1209874"/>
                <a:gridCol w="1361893"/>
              </a:tblGrid>
              <a:tr h="1987935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Prix</a:t>
                      </a:r>
                      <a:endParaRPr lang="fr-FR" sz="1400" b="0" i="0" u="none" strike="noStrike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Encombrement</a:t>
                      </a:r>
                      <a:endParaRPr lang="fr-FR" sz="1400" b="0" i="0" u="none" strike="noStrike" dirty="0" smtClean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Rendement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fr-FR" sz="14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91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Train d'engrenage standard</a:t>
                      </a:r>
                      <a:endParaRPr lang="fr-FR" sz="1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6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6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6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3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Train épicycloïdal</a:t>
                      </a:r>
                      <a:endParaRPr lang="fr-FR" sz="14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6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6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6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1214414" y="4929198"/>
            <a:ext cx="1857388" cy="4286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572396" y="4929198"/>
            <a:ext cx="500066" cy="3571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e 102"/>
          <p:cNvGrpSpPr/>
          <p:nvPr/>
        </p:nvGrpSpPr>
        <p:grpSpPr>
          <a:xfrm>
            <a:off x="714348" y="2570950"/>
            <a:ext cx="7500990" cy="4144198"/>
            <a:chOff x="714348" y="2570950"/>
            <a:chExt cx="7500990" cy="4144198"/>
          </a:xfrm>
        </p:grpSpPr>
        <p:cxnSp>
          <p:nvCxnSpPr>
            <p:cNvPr id="5" name="Connecteur droit 4"/>
            <p:cNvCxnSpPr/>
            <p:nvPr/>
          </p:nvCxnSpPr>
          <p:spPr>
            <a:xfrm>
              <a:off x="714348" y="5214950"/>
              <a:ext cx="1500992" cy="7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rot="5400000" flipH="1" flipV="1">
              <a:off x="1715274" y="4714090"/>
              <a:ext cx="100013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rot="5400000" flipH="1" flipV="1">
              <a:off x="1715274" y="5714222"/>
              <a:ext cx="100013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2072464" y="4214024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2215340" y="4214024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2215340" y="6214288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>
              <a:off x="2072464" y="6214288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2071670" y="4143380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rot="5400000" flipH="1" flipV="1">
              <a:off x="2071670" y="4000504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2214546" y="3857628"/>
              <a:ext cx="1500198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2071670" y="3571876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 rot="5400000" flipH="1" flipV="1">
              <a:off x="2072464" y="3713958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 rot="5400000" flipH="1" flipV="1">
              <a:off x="3215472" y="3356768"/>
              <a:ext cx="100013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rot="5400000" flipH="1" flipV="1">
              <a:off x="3215472" y="4356900"/>
              <a:ext cx="100013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3572662" y="2856702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>
              <a:off x="3715538" y="2856702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3715538" y="485696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3572662" y="485696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3571868" y="5500702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rot="5400000" flipH="1" flipV="1">
              <a:off x="3571868" y="5357826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3714744" y="5214950"/>
              <a:ext cx="1500198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3571868" y="4929198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rot="5400000" flipH="1" flipV="1">
              <a:off x="3572662" y="5071280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rot="5400000" flipH="1" flipV="1">
              <a:off x="4644232" y="4642652"/>
              <a:ext cx="1143008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5072860" y="407114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5215736" y="407114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rot="5400000" flipH="1" flipV="1">
              <a:off x="4608513" y="5821379"/>
              <a:ext cx="121444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5216530" y="642780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>
              <a:off x="5073654" y="642780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>
              <a:off x="5072066" y="4000504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 rot="5400000" flipH="1" flipV="1">
              <a:off x="5072860" y="3856834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5214942" y="3714752"/>
              <a:ext cx="150019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>
              <a:off x="5072066" y="3429000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rot="5400000" flipH="1" flipV="1">
              <a:off x="5072860" y="3571082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rot="5400000" flipH="1" flipV="1">
              <a:off x="6144430" y="3142454"/>
              <a:ext cx="114300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>
              <a:off x="6573058" y="257095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>
              <a:off x="6715934" y="257095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 rot="5400000" flipH="1" flipV="1">
              <a:off x="6108711" y="4321181"/>
              <a:ext cx="121444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>
              <a:off x="6716728" y="492761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>
              <a:off x="6573852" y="492761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6572264" y="5572140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 flipH="1" flipV="1">
              <a:off x="6573058" y="5428470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6715140" y="5286388"/>
              <a:ext cx="1500198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6572264" y="5000636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5400000" flipH="1" flipV="1">
              <a:off x="6573058" y="5142718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1214414" y="514351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>
              <a:off x="1214414" y="5286388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rot="5400000">
              <a:off x="786580" y="5929330"/>
              <a:ext cx="1285090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 rot="5400000" flipH="1" flipV="1">
              <a:off x="1714480" y="5214950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 rot="5400000" flipH="1" flipV="1">
              <a:off x="1072332" y="5214156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 rot="5400000" flipH="1" flipV="1">
              <a:off x="2501092" y="3856834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 rot="5400000" flipH="1" flipV="1">
              <a:off x="4001290" y="5214156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 rot="5400000" flipH="1" flipV="1">
              <a:off x="5501488" y="371395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 rot="5400000" flipH="1" flipV="1">
              <a:off x="7001686" y="5285594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2643968" y="378539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>
              <a:off x="2643968" y="392827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 rot="5400000">
              <a:off x="1536679" y="5249875"/>
              <a:ext cx="264320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>
              <a:off x="4144166" y="5142718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>
              <a:off x="4144166" y="5285594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rot="5400000">
              <a:off x="3715538" y="5928536"/>
              <a:ext cx="1285884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5644364" y="3642520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5644364" y="378539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/>
            <p:nvPr/>
          </p:nvCxnSpPr>
          <p:spPr>
            <a:xfrm rot="5400000">
              <a:off x="4465637" y="5178437"/>
              <a:ext cx="2786082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>
              <a:off x="7144562" y="521415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7144562" y="535703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rot="5400000">
              <a:off x="6751653" y="5964255"/>
              <a:ext cx="121444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 rot="5400000" flipH="1" flipV="1">
              <a:off x="3072596" y="3856834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 rot="5400000" flipH="1" flipV="1">
              <a:off x="4572794" y="5214156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 rot="5400000" flipH="1" flipV="1">
              <a:off x="6072992" y="371395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 rot="5400000" flipH="1" flipV="1">
              <a:off x="7573190" y="5285594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 rot="10800000">
              <a:off x="1428728" y="6572272"/>
              <a:ext cx="5929354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 rot="5400000">
              <a:off x="4214810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 rot="5400000">
              <a:off x="4357686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 rot="5400000">
              <a:off x="4071934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ZoneTexte 117"/>
            <p:cNvSpPr txBox="1"/>
            <p:nvPr/>
          </p:nvSpPr>
          <p:spPr>
            <a:xfrm>
              <a:off x="1500166" y="4500570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Z1 = 50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19" name="ZoneTexte 118"/>
            <p:cNvSpPr txBox="1"/>
            <p:nvPr/>
          </p:nvSpPr>
          <p:spPr>
            <a:xfrm>
              <a:off x="1928794" y="3286124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 = 10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124" name="ZoneTexte 123"/>
            <p:cNvSpPr txBox="1"/>
            <p:nvPr/>
          </p:nvSpPr>
          <p:spPr>
            <a:xfrm>
              <a:off x="3714744" y="3429000"/>
              <a:ext cx="857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Z2’ = 50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3000364" y="5072074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 = 10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4500562" y="4572008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Z3’ = 54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4929190" y="3143248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 = 10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128" name="ZoneTexte 127"/>
            <p:cNvSpPr txBox="1"/>
            <p:nvPr/>
          </p:nvSpPr>
          <p:spPr>
            <a:xfrm>
              <a:off x="6786578" y="3571876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Z4’ = 54 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129" name="ZoneTexte 128"/>
            <p:cNvSpPr txBox="1"/>
            <p:nvPr/>
          </p:nvSpPr>
          <p:spPr>
            <a:xfrm>
              <a:off x="6000760" y="5143512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AAE26"/>
                  </a:solidFill>
                </a:rPr>
                <a:t>Z5 = 10</a:t>
              </a:r>
              <a:endParaRPr lang="fr-FR" sz="1200" dirty="0">
                <a:solidFill>
                  <a:srgbClr val="FAAE26"/>
                </a:solidFill>
              </a:endParaRPr>
            </a:p>
          </p:txBody>
        </p:sp>
      </p:grpSp>
      <p:sp>
        <p:nvSpPr>
          <p:cNvPr id="132" name="ZoneTexte 131"/>
          <p:cNvSpPr txBox="1"/>
          <p:nvPr/>
        </p:nvSpPr>
        <p:spPr>
          <a:xfrm>
            <a:off x="0" y="4572008"/>
            <a:ext cx="1285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00"/>
                </a:solidFill>
              </a:rPr>
              <a:t>Entré du multiplicateur : </a:t>
            </a:r>
            <a:r>
              <a:rPr lang="fr-FR" sz="1200" b="1" dirty="0" smtClean="0">
                <a:solidFill>
                  <a:srgbClr val="000000"/>
                </a:solidFill>
              </a:rPr>
              <a:t>4 tour/min</a:t>
            </a:r>
            <a:endParaRPr lang="fr-FR" sz="1200" b="1" dirty="0">
              <a:solidFill>
                <a:srgbClr val="000000"/>
              </a:solidFill>
            </a:endParaRPr>
          </a:p>
        </p:txBody>
      </p:sp>
      <p:sp>
        <p:nvSpPr>
          <p:cNvPr id="133" name="ZoneTexte 132"/>
          <p:cNvSpPr txBox="1"/>
          <p:nvPr/>
        </p:nvSpPr>
        <p:spPr>
          <a:xfrm>
            <a:off x="7715272" y="4500570"/>
            <a:ext cx="1428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00"/>
                </a:solidFill>
              </a:rPr>
              <a:t>Sortie du multiplicateur : </a:t>
            </a:r>
          </a:p>
          <a:p>
            <a:r>
              <a:rPr lang="fr-FR" sz="1200" b="1" dirty="0" smtClean="0">
                <a:solidFill>
                  <a:srgbClr val="000000"/>
                </a:solidFill>
              </a:rPr>
              <a:t>2916 tour/min</a:t>
            </a:r>
            <a:endParaRPr lang="fr-FR" sz="1200" b="1" dirty="0">
              <a:solidFill>
                <a:srgbClr val="000000"/>
              </a:solidFill>
            </a:endParaRPr>
          </a:p>
        </p:txBody>
      </p:sp>
      <p:sp>
        <p:nvSpPr>
          <p:cNvPr id="100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Pour Jonathan:</a:t>
            </a:r>
            <a:endParaRPr lang="fr-FR" dirty="0">
              <a:latin typeface="Lucida Calligraphy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Pour Jonathan:</a:t>
            </a:r>
            <a:endParaRPr lang="fr-FR" dirty="0">
              <a:latin typeface="Lucida Calligraphy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8113" y="1195388"/>
            <a:ext cx="1247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Pour Jonathan:</a:t>
            </a:r>
            <a:endParaRPr lang="fr-FR" dirty="0">
              <a:latin typeface="Lucida Calligraphy" pitchFamily="66" charset="0"/>
            </a:endParaRPr>
          </a:p>
        </p:txBody>
      </p:sp>
      <p:pic>
        <p:nvPicPr>
          <p:cNvPr id="103" name="Image 10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592935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Pour Jonathan:</a:t>
            </a:r>
            <a:endParaRPr lang="fr-FR" dirty="0">
              <a:latin typeface="Lucida Calligraphy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71612"/>
            <a:ext cx="2609849" cy="44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frein:</a:t>
            </a:r>
            <a:endParaRPr lang="fr-FR" dirty="0">
              <a:latin typeface="Lucida Calligraphy" pitchFamily="66" charset="0"/>
            </a:endParaRPr>
          </a:p>
        </p:txBody>
      </p:sp>
      <p:graphicFrame>
        <p:nvGraphicFramePr>
          <p:cNvPr id="5" name="Content Placeholder 7"/>
          <p:cNvGraphicFramePr>
            <a:graphicFrameLocks noGrp="1"/>
          </p:cNvGraphicFramePr>
          <p:nvPr>
            <p:ph idx="1"/>
          </p:nvPr>
        </p:nvGraphicFramePr>
        <p:xfrm>
          <a:off x="2357422" y="1928802"/>
          <a:ext cx="3786214" cy="392908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88744"/>
                <a:gridCol w="1397470"/>
              </a:tblGrid>
              <a:tr h="1787623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Energie d’utilisation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8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à disque</a:t>
                      </a:r>
                      <a:r>
                        <a:rPr lang="fr-FR" sz="1200" b="1" u="none" strike="noStrike" baseline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ou tambour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Hydraulique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8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électromagnétique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Electrique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8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centrifuge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Mécanique (rotation)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frein:</a:t>
            </a:r>
            <a:endParaRPr lang="fr-FR" dirty="0">
              <a:latin typeface="Lucida Calligraphy" pitchFamily="66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786058"/>
            <a:ext cx="3090865" cy="309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Frein à disque ou tambour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357158" y="3071810"/>
            <a:ext cx="4762540" cy="2143140"/>
            <a:chOff x="309526" y="2500306"/>
            <a:chExt cx="4762540" cy="2143140"/>
          </a:xfrm>
        </p:grpSpPr>
        <p:pic>
          <p:nvPicPr>
            <p:cNvPr id="3379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57554" y="2500306"/>
              <a:ext cx="1714512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79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57356" y="2500306"/>
              <a:ext cx="1714512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9526" y="2500306"/>
              <a:ext cx="1714512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Introduction : </a:t>
            </a:r>
            <a:endParaRPr lang="fr-FR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solidFill>
                  <a:schemeClr val="tx1">
                    <a:lumMod val="10000"/>
                  </a:schemeClr>
                </a:solidFill>
              </a:rPr>
              <a:t>Les monts d’Arrée : une région bretonne isolé.</a:t>
            </a:r>
          </a:p>
          <a:p>
            <a:endParaRPr lang="fr-FR" dirty="0" smtClean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2990866" cy="434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000372"/>
            <a:ext cx="5511822" cy="31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frein:</a:t>
            </a:r>
            <a:endParaRPr lang="fr-FR" dirty="0">
              <a:latin typeface="Lucida Calligraphy" pitchFamily="66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Frein électromagnétique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643182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frein:</a:t>
            </a:r>
            <a:endParaRPr lang="fr-FR" dirty="0">
              <a:latin typeface="Lucida Calligraphy" pitchFamily="66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Frein centrifuge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643182"/>
            <a:ext cx="4114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du frein:</a:t>
            </a:r>
            <a:endParaRPr lang="fr-FR" dirty="0">
              <a:latin typeface="Lucida Calligraphy" pitchFamily="66" charset="0"/>
            </a:endParaRPr>
          </a:p>
        </p:txBody>
      </p:sp>
      <p:graphicFrame>
        <p:nvGraphicFramePr>
          <p:cNvPr id="5" name="Content Placeholder 7"/>
          <p:cNvGraphicFramePr>
            <a:graphicFrameLocks noGrp="1"/>
          </p:cNvGraphicFramePr>
          <p:nvPr>
            <p:ph idx="1"/>
          </p:nvPr>
        </p:nvGraphicFramePr>
        <p:xfrm>
          <a:off x="2357422" y="1928802"/>
          <a:ext cx="3786214" cy="392853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88744"/>
                <a:gridCol w="1397470"/>
              </a:tblGrid>
              <a:tr h="1787623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Energie d’utilisation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8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à disque</a:t>
                      </a:r>
                      <a:r>
                        <a:rPr lang="fr-FR" sz="1200" b="1" u="none" strike="noStrike" baseline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ou tambour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Hydraulique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2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électromagnétique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Electrique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38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Frein centrifuge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Mécanique (rotation)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2714612" y="5214950"/>
            <a:ext cx="1714512" cy="64294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Conception des composants:</a:t>
            </a:r>
            <a:endParaRPr lang="fr-FR" dirty="0"/>
          </a:p>
        </p:txBody>
      </p:sp>
      <p:pic>
        <p:nvPicPr>
          <p:cNvPr id="3" name="Image 2" descr="Schéma 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500174"/>
            <a:ext cx="6381004" cy="4896773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215238" cy="519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Conception du réducteur:</a:t>
            </a:r>
            <a:endParaRPr lang="fr-FR" dirty="0"/>
          </a:p>
        </p:txBody>
      </p:sp>
      <p:grpSp>
        <p:nvGrpSpPr>
          <p:cNvPr id="150" name="Groupe 149"/>
          <p:cNvGrpSpPr/>
          <p:nvPr/>
        </p:nvGrpSpPr>
        <p:grpSpPr>
          <a:xfrm>
            <a:off x="1929588" y="1928802"/>
            <a:ext cx="5499932" cy="4501388"/>
            <a:chOff x="1929588" y="1928802"/>
            <a:chExt cx="5499932" cy="4501388"/>
          </a:xfrm>
        </p:grpSpPr>
        <p:cxnSp>
          <p:nvCxnSpPr>
            <p:cNvPr id="8" name="Connecteur droit 7"/>
            <p:cNvCxnSpPr/>
            <p:nvPr/>
          </p:nvCxnSpPr>
          <p:spPr>
            <a:xfrm>
              <a:off x="1929588" y="4785528"/>
              <a:ext cx="1500992" cy="7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 rot="5400000" flipH="1" flipV="1">
              <a:off x="2893207" y="4250537"/>
              <a:ext cx="107157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 rot="5400000" flipH="1" flipV="1">
              <a:off x="2858282" y="5357032"/>
              <a:ext cx="1143008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3286116" y="3714752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3428992" y="3714752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3428992" y="5929330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>
              <a:off x="3286116" y="5929330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3286116" y="3643314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 flipH="1" flipV="1">
              <a:off x="3215472" y="3429000"/>
              <a:ext cx="427834" cy="79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3428992" y="3429000"/>
              <a:ext cx="71438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3286116" y="3214686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5400000" flipH="1" flipV="1">
              <a:off x="3535752" y="2965050"/>
              <a:ext cx="121524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 flipV="1">
              <a:off x="3680216" y="4035826"/>
              <a:ext cx="9279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4000496" y="2357430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4143372" y="2357430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4143372" y="4500570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4000496" y="4500570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4000496" y="5000636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4143372" y="4786322"/>
              <a:ext cx="85725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4000496" y="4572008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rot="5400000" flipH="1" flipV="1">
              <a:off x="3929455" y="4785925"/>
              <a:ext cx="427834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 rot="5400000" flipH="1" flipV="1">
              <a:off x="4429918" y="4214024"/>
              <a:ext cx="1143008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4858546" y="3642520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5001422" y="3642520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rot="5400000" flipH="1" flipV="1">
              <a:off x="4394199" y="5392751"/>
              <a:ext cx="121444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5002216" y="5999180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4859340" y="5999180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4929190" y="3571876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rot="5400000" flipH="1" flipV="1">
              <a:off x="4894265" y="3463925"/>
              <a:ext cx="214314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5000628" y="3357562"/>
              <a:ext cx="928694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4929190" y="314324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rot="5400000" flipH="1" flipV="1">
              <a:off x="4893471" y="3250405"/>
              <a:ext cx="215108" cy="7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 rot="5400000" flipH="1" flipV="1">
              <a:off x="5393537" y="2678901"/>
              <a:ext cx="1071570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>
              <a:off x="5786446" y="2143116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5929322" y="2143116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rot="5400000" flipH="1" flipV="1">
              <a:off x="5322893" y="3749677"/>
              <a:ext cx="121444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>
              <a:off x="5930910" y="4356106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>
              <a:off x="5788034" y="4356106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>
              <a:off x="5786446" y="5000636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 rot="5400000" flipH="1" flipV="1">
              <a:off x="5787240" y="4856966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>
              <a:off x="5929322" y="4714884"/>
              <a:ext cx="1500198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5786446" y="4429132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rot="5400000" flipH="1" flipV="1">
              <a:off x="5787240" y="4571214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>
              <a:off x="2429654" y="4714090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2429654" y="485696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rot="5400000">
              <a:off x="1929191" y="5571743"/>
              <a:ext cx="142796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 rot="5400000" flipH="1" flipV="1">
              <a:off x="2929720" y="4785528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 rot="5400000" flipH="1" flipV="1">
              <a:off x="2287572" y="4784734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rot="5400000" flipH="1" flipV="1">
              <a:off x="3572662" y="342820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 rot="5400000" flipH="1" flipV="1">
              <a:off x="4358480" y="478552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rot="5400000" flipH="1" flipV="1">
              <a:off x="5215736" y="335676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rot="5400000" flipH="1" flipV="1">
              <a:off x="6215868" y="4714090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3714744" y="3357562"/>
              <a:ext cx="143670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3714744" y="3500438"/>
              <a:ext cx="143670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rot="5400000">
              <a:off x="3143637" y="2714223"/>
              <a:ext cx="1285090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>
              <a:off x="4500562" y="4714884"/>
              <a:ext cx="21510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4500562" y="4857760"/>
              <a:ext cx="21510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>
              <a:off x="3929058" y="5572140"/>
              <a:ext cx="1428760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5357818" y="3286124"/>
              <a:ext cx="286546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5357818" y="3429000"/>
              <a:ext cx="286546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5400000">
              <a:off x="4893471" y="2678901"/>
              <a:ext cx="121444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6358744" y="464265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6358744" y="4785528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 rot="5400000">
              <a:off x="5823356" y="5536024"/>
              <a:ext cx="1499404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 rot="5400000" flipH="1" flipV="1">
              <a:off x="3858414" y="342820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rot="5400000" flipH="1" flipV="1">
              <a:off x="4715670" y="4784734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rot="5400000" flipH="1" flipV="1">
              <a:off x="5644364" y="335676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 rot="5400000" flipH="1" flipV="1">
              <a:off x="6787372" y="4714090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 rot="10800000">
              <a:off x="2643174" y="6286520"/>
              <a:ext cx="3929090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 rot="5400000">
              <a:off x="4643438" y="6287314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 rot="5400000">
              <a:off x="4786314" y="6287314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 rot="5400000">
              <a:off x="4500562" y="6287314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ZoneTexte 81"/>
            <p:cNvSpPr txBox="1"/>
            <p:nvPr/>
          </p:nvSpPr>
          <p:spPr>
            <a:xfrm>
              <a:off x="2643174" y="4286256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Z1 = 50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3000364" y="2928934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 = 10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4071934" y="3286124"/>
              <a:ext cx="857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Z2’ = 50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3714744" y="5072074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 = 10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5000628" y="4643446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Z3’ = 54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4643438" y="2786058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 = 10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6000760" y="3143248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Z4’ = 54 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6429388" y="4857760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AAE26"/>
                  </a:solidFill>
                </a:rPr>
                <a:t>Z5 = 10</a:t>
              </a:r>
              <a:endParaRPr lang="fr-FR" sz="1200" dirty="0">
                <a:solidFill>
                  <a:srgbClr val="FAAE26"/>
                </a:solidFill>
              </a:endParaRPr>
            </a:p>
          </p:txBody>
        </p:sp>
        <p:cxnSp>
          <p:nvCxnSpPr>
            <p:cNvPr id="140" name="Connecteur droit 139"/>
            <p:cNvCxnSpPr/>
            <p:nvPr/>
          </p:nvCxnSpPr>
          <p:spPr>
            <a:xfrm>
              <a:off x="3786182" y="2071678"/>
              <a:ext cx="1714512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rot="5400000">
              <a:off x="4857752" y="192880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 rot="5400000">
              <a:off x="5000628" y="192880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 rot="5400000">
              <a:off x="4714876" y="192880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oupe 150"/>
          <p:cNvGrpSpPr/>
          <p:nvPr/>
        </p:nvGrpSpPr>
        <p:grpSpPr>
          <a:xfrm>
            <a:off x="1214414" y="2000240"/>
            <a:ext cx="7500990" cy="4144198"/>
            <a:chOff x="714348" y="2570950"/>
            <a:chExt cx="7500990" cy="4144198"/>
          </a:xfrm>
        </p:grpSpPr>
        <p:cxnSp>
          <p:nvCxnSpPr>
            <p:cNvPr id="152" name="Connecteur droit 151"/>
            <p:cNvCxnSpPr/>
            <p:nvPr/>
          </p:nvCxnSpPr>
          <p:spPr>
            <a:xfrm>
              <a:off x="714348" y="5214950"/>
              <a:ext cx="1500992" cy="7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Connecteur droit 152"/>
            <p:cNvCxnSpPr/>
            <p:nvPr/>
          </p:nvCxnSpPr>
          <p:spPr>
            <a:xfrm rot="5400000" flipH="1" flipV="1">
              <a:off x="1715274" y="4714090"/>
              <a:ext cx="100013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 rot="5400000" flipH="1" flipV="1">
              <a:off x="1715274" y="5714222"/>
              <a:ext cx="100013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>
              <a:off x="2072464" y="4214024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Connecteur droit 155"/>
            <p:cNvCxnSpPr/>
            <p:nvPr/>
          </p:nvCxnSpPr>
          <p:spPr>
            <a:xfrm>
              <a:off x="2215340" y="4214024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Connecteur droit 156"/>
            <p:cNvCxnSpPr/>
            <p:nvPr/>
          </p:nvCxnSpPr>
          <p:spPr>
            <a:xfrm>
              <a:off x="2215340" y="6214288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>
              <a:off x="2072464" y="6214288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2071670" y="4143380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 rot="5400000" flipH="1" flipV="1">
              <a:off x="2071670" y="4000504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>
              <a:off x="2214546" y="3857628"/>
              <a:ext cx="1500198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>
              <a:off x="2071670" y="3571876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rot="5400000" flipH="1" flipV="1">
              <a:off x="2072464" y="3713958"/>
              <a:ext cx="28575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rot="5400000" flipH="1" flipV="1">
              <a:off x="3215472" y="3356768"/>
              <a:ext cx="100013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 rot="5400000" flipH="1" flipV="1">
              <a:off x="3215472" y="4356900"/>
              <a:ext cx="100013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>
              <a:off x="3572662" y="2856702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>
              <a:off x="3715538" y="2856702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/>
            <p:nvPr/>
          </p:nvCxnSpPr>
          <p:spPr>
            <a:xfrm>
              <a:off x="3715538" y="485696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/>
            <p:nvPr/>
          </p:nvCxnSpPr>
          <p:spPr>
            <a:xfrm>
              <a:off x="3572662" y="4856966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/>
            <p:nvPr/>
          </p:nvCxnSpPr>
          <p:spPr>
            <a:xfrm>
              <a:off x="3571868" y="5500702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rot="5400000" flipH="1" flipV="1">
              <a:off x="3571868" y="5357826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/>
            <p:nvPr/>
          </p:nvCxnSpPr>
          <p:spPr>
            <a:xfrm>
              <a:off x="3714744" y="5214950"/>
              <a:ext cx="1500198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/>
            <p:cNvCxnSpPr/>
            <p:nvPr/>
          </p:nvCxnSpPr>
          <p:spPr>
            <a:xfrm>
              <a:off x="3571868" y="4929198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 rot="5400000" flipH="1" flipV="1">
              <a:off x="3572662" y="5071280"/>
              <a:ext cx="285752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 rot="5400000" flipH="1" flipV="1">
              <a:off x="4644232" y="4642652"/>
              <a:ext cx="1143008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>
              <a:off x="5072860" y="407114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>
              <a:off x="5215736" y="407114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/>
            <p:nvPr/>
          </p:nvCxnSpPr>
          <p:spPr>
            <a:xfrm rot="5400000" flipH="1" flipV="1">
              <a:off x="4608513" y="5821379"/>
              <a:ext cx="121444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>
              <a:off x="5216530" y="642780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/>
            <p:cNvCxnSpPr/>
            <p:nvPr/>
          </p:nvCxnSpPr>
          <p:spPr>
            <a:xfrm>
              <a:off x="5073654" y="6427808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/>
            <p:nvPr/>
          </p:nvCxnSpPr>
          <p:spPr>
            <a:xfrm>
              <a:off x="5072066" y="4000504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/>
            <p:nvPr/>
          </p:nvCxnSpPr>
          <p:spPr>
            <a:xfrm rot="5400000" flipH="1" flipV="1">
              <a:off x="5072860" y="3856834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>
              <a:off x="5214942" y="3714752"/>
              <a:ext cx="150019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/>
            <p:nvPr/>
          </p:nvCxnSpPr>
          <p:spPr>
            <a:xfrm>
              <a:off x="5072066" y="3429000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 rot="5400000" flipH="1" flipV="1">
              <a:off x="5072860" y="3571082"/>
              <a:ext cx="285752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185"/>
            <p:cNvCxnSpPr/>
            <p:nvPr/>
          </p:nvCxnSpPr>
          <p:spPr>
            <a:xfrm rot="5400000" flipH="1" flipV="1">
              <a:off x="6144430" y="3142454"/>
              <a:ext cx="114300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186"/>
            <p:cNvCxnSpPr/>
            <p:nvPr/>
          </p:nvCxnSpPr>
          <p:spPr>
            <a:xfrm>
              <a:off x="6573058" y="257095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187"/>
            <p:cNvCxnSpPr/>
            <p:nvPr/>
          </p:nvCxnSpPr>
          <p:spPr>
            <a:xfrm>
              <a:off x="6715934" y="257095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188"/>
            <p:cNvCxnSpPr/>
            <p:nvPr/>
          </p:nvCxnSpPr>
          <p:spPr>
            <a:xfrm rot="5400000" flipH="1" flipV="1">
              <a:off x="6108711" y="4321181"/>
              <a:ext cx="121444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/>
            <p:cNvCxnSpPr/>
            <p:nvPr/>
          </p:nvCxnSpPr>
          <p:spPr>
            <a:xfrm>
              <a:off x="6716728" y="492761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/>
            <p:cNvCxnSpPr/>
            <p:nvPr/>
          </p:nvCxnSpPr>
          <p:spPr>
            <a:xfrm>
              <a:off x="6573852" y="4927610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>
              <a:off x="6572264" y="5572140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/>
            <p:cNvCxnSpPr/>
            <p:nvPr/>
          </p:nvCxnSpPr>
          <p:spPr>
            <a:xfrm rot="5400000" flipH="1" flipV="1">
              <a:off x="6573058" y="5428470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/>
            <p:cNvCxnSpPr/>
            <p:nvPr/>
          </p:nvCxnSpPr>
          <p:spPr>
            <a:xfrm>
              <a:off x="6715140" y="5286388"/>
              <a:ext cx="1500198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/>
            <p:cNvCxnSpPr/>
            <p:nvPr/>
          </p:nvCxnSpPr>
          <p:spPr>
            <a:xfrm>
              <a:off x="6572264" y="5000636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/>
            <p:cNvCxnSpPr/>
            <p:nvPr/>
          </p:nvCxnSpPr>
          <p:spPr>
            <a:xfrm rot="5400000" flipH="1" flipV="1">
              <a:off x="6573058" y="5142718"/>
              <a:ext cx="285752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/>
            <p:cNvCxnSpPr/>
            <p:nvPr/>
          </p:nvCxnSpPr>
          <p:spPr>
            <a:xfrm>
              <a:off x="1214414" y="514351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197"/>
            <p:cNvCxnSpPr/>
            <p:nvPr/>
          </p:nvCxnSpPr>
          <p:spPr>
            <a:xfrm>
              <a:off x="1214414" y="5286388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/>
            <p:cNvCxnSpPr/>
            <p:nvPr/>
          </p:nvCxnSpPr>
          <p:spPr>
            <a:xfrm rot="5400000">
              <a:off x="786580" y="5929330"/>
              <a:ext cx="1285090" cy="794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/>
            <p:cNvCxnSpPr/>
            <p:nvPr/>
          </p:nvCxnSpPr>
          <p:spPr>
            <a:xfrm rot="5400000" flipH="1" flipV="1">
              <a:off x="1714480" y="5214950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necteur droit 200"/>
            <p:cNvCxnSpPr/>
            <p:nvPr/>
          </p:nvCxnSpPr>
          <p:spPr>
            <a:xfrm rot="5400000" flipH="1" flipV="1">
              <a:off x="1072332" y="5214156"/>
              <a:ext cx="14287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Connecteur droit 201"/>
            <p:cNvCxnSpPr/>
            <p:nvPr/>
          </p:nvCxnSpPr>
          <p:spPr>
            <a:xfrm rot="5400000" flipH="1" flipV="1">
              <a:off x="2501092" y="3856834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/>
            <p:cNvCxnSpPr/>
            <p:nvPr/>
          </p:nvCxnSpPr>
          <p:spPr>
            <a:xfrm rot="5400000" flipH="1" flipV="1">
              <a:off x="4001290" y="5214156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 rot="5400000" flipH="1" flipV="1">
              <a:off x="5501488" y="371395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/>
            <p:cNvCxnSpPr/>
            <p:nvPr/>
          </p:nvCxnSpPr>
          <p:spPr>
            <a:xfrm rot="5400000" flipH="1" flipV="1">
              <a:off x="7001686" y="5285594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/>
            <p:cNvCxnSpPr/>
            <p:nvPr/>
          </p:nvCxnSpPr>
          <p:spPr>
            <a:xfrm>
              <a:off x="2643968" y="378539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/>
            <p:cNvCxnSpPr/>
            <p:nvPr/>
          </p:nvCxnSpPr>
          <p:spPr>
            <a:xfrm>
              <a:off x="2643968" y="392827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/>
            <p:cNvCxnSpPr/>
            <p:nvPr/>
          </p:nvCxnSpPr>
          <p:spPr>
            <a:xfrm rot="5400000">
              <a:off x="1536679" y="5249875"/>
              <a:ext cx="264320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/>
            <p:cNvCxnSpPr/>
            <p:nvPr/>
          </p:nvCxnSpPr>
          <p:spPr>
            <a:xfrm>
              <a:off x="4144166" y="5142718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/>
            <p:cNvCxnSpPr/>
            <p:nvPr/>
          </p:nvCxnSpPr>
          <p:spPr>
            <a:xfrm>
              <a:off x="4144166" y="5285594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/>
            <p:cNvCxnSpPr/>
            <p:nvPr/>
          </p:nvCxnSpPr>
          <p:spPr>
            <a:xfrm rot="5400000">
              <a:off x="3715538" y="5928536"/>
              <a:ext cx="1285884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/>
            <p:cNvCxnSpPr/>
            <p:nvPr/>
          </p:nvCxnSpPr>
          <p:spPr>
            <a:xfrm>
              <a:off x="5644364" y="3642520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/>
            <p:cNvCxnSpPr/>
            <p:nvPr/>
          </p:nvCxnSpPr>
          <p:spPr>
            <a:xfrm>
              <a:off x="5644364" y="378539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/>
            <p:cNvCxnSpPr/>
            <p:nvPr/>
          </p:nvCxnSpPr>
          <p:spPr>
            <a:xfrm rot="5400000">
              <a:off x="4465637" y="5178437"/>
              <a:ext cx="2786082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/>
            <p:cNvCxnSpPr/>
            <p:nvPr/>
          </p:nvCxnSpPr>
          <p:spPr>
            <a:xfrm>
              <a:off x="7144562" y="5214156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215"/>
            <p:cNvCxnSpPr/>
            <p:nvPr/>
          </p:nvCxnSpPr>
          <p:spPr>
            <a:xfrm>
              <a:off x="7144562" y="5357032"/>
              <a:ext cx="428628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/>
            <p:cNvCxnSpPr/>
            <p:nvPr/>
          </p:nvCxnSpPr>
          <p:spPr>
            <a:xfrm rot="5400000">
              <a:off x="6751653" y="5964255"/>
              <a:ext cx="1214446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cteur droit 217"/>
            <p:cNvCxnSpPr/>
            <p:nvPr/>
          </p:nvCxnSpPr>
          <p:spPr>
            <a:xfrm rot="5400000" flipH="1" flipV="1">
              <a:off x="3072596" y="3856834"/>
              <a:ext cx="142876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cteur droit 218"/>
            <p:cNvCxnSpPr/>
            <p:nvPr/>
          </p:nvCxnSpPr>
          <p:spPr>
            <a:xfrm rot="5400000" flipH="1" flipV="1">
              <a:off x="4572794" y="5214156"/>
              <a:ext cx="142876" cy="15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/>
            <p:cNvCxnSpPr/>
            <p:nvPr/>
          </p:nvCxnSpPr>
          <p:spPr>
            <a:xfrm rot="5400000" flipH="1" flipV="1">
              <a:off x="6072992" y="3713958"/>
              <a:ext cx="142876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/>
            <p:cNvCxnSpPr/>
            <p:nvPr/>
          </p:nvCxnSpPr>
          <p:spPr>
            <a:xfrm rot="5400000" flipH="1" flipV="1">
              <a:off x="7573190" y="5285594"/>
              <a:ext cx="142876" cy="1588"/>
            </a:xfrm>
            <a:prstGeom prst="line">
              <a:avLst/>
            </a:prstGeom>
            <a:ln>
              <a:solidFill>
                <a:srgbClr val="FAAE26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/>
            <p:cNvCxnSpPr/>
            <p:nvPr/>
          </p:nvCxnSpPr>
          <p:spPr>
            <a:xfrm rot="10800000">
              <a:off x="1428728" y="6572272"/>
              <a:ext cx="5929354" cy="1588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/>
            <p:cNvCxnSpPr/>
            <p:nvPr/>
          </p:nvCxnSpPr>
          <p:spPr>
            <a:xfrm rot="5400000">
              <a:off x="4214810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/>
            <p:cNvCxnSpPr/>
            <p:nvPr/>
          </p:nvCxnSpPr>
          <p:spPr>
            <a:xfrm rot="5400000">
              <a:off x="4357686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droit 224"/>
            <p:cNvCxnSpPr/>
            <p:nvPr/>
          </p:nvCxnSpPr>
          <p:spPr>
            <a:xfrm rot="5400000">
              <a:off x="4071934" y="6572272"/>
              <a:ext cx="142876" cy="142876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ZoneTexte 225"/>
            <p:cNvSpPr txBox="1"/>
            <p:nvPr/>
          </p:nvSpPr>
          <p:spPr>
            <a:xfrm>
              <a:off x="1500166" y="4500570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Z1 = 50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227" name="ZoneTexte 226"/>
            <p:cNvSpPr txBox="1"/>
            <p:nvPr/>
          </p:nvSpPr>
          <p:spPr>
            <a:xfrm>
              <a:off x="1928794" y="3286124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 = 10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228" name="ZoneTexte 227"/>
            <p:cNvSpPr txBox="1"/>
            <p:nvPr/>
          </p:nvSpPr>
          <p:spPr>
            <a:xfrm>
              <a:off x="3714744" y="3429000"/>
              <a:ext cx="857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accent1"/>
                  </a:solidFill>
                </a:rPr>
                <a:t>Z2’ = 50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229" name="ZoneTexte 228"/>
            <p:cNvSpPr txBox="1"/>
            <p:nvPr/>
          </p:nvSpPr>
          <p:spPr>
            <a:xfrm>
              <a:off x="3000364" y="5072074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 = 10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230" name="ZoneTexte 229"/>
            <p:cNvSpPr txBox="1"/>
            <p:nvPr/>
          </p:nvSpPr>
          <p:spPr>
            <a:xfrm>
              <a:off x="4500562" y="4572008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92D050"/>
                  </a:solidFill>
                </a:rPr>
                <a:t>Z3’ = 54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  <p:sp>
          <p:nvSpPr>
            <p:cNvPr id="231" name="ZoneTexte 230"/>
            <p:cNvSpPr txBox="1"/>
            <p:nvPr/>
          </p:nvSpPr>
          <p:spPr>
            <a:xfrm>
              <a:off x="4929190" y="3143248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 = 10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232" name="ZoneTexte 231"/>
            <p:cNvSpPr txBox="1"/>
            <p:nvPr/>
          </p:nvSpPr>
          <p:spPr>
            <a:xfrm>
              <a:off x="6786578" y="3571876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Z4’ = 54 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233" name="ZoneTexte 232"/>
            <p:cNvSpPr txBox="1"/>
            <p:nvPr/>
          </p:nvSpPr>
          <p:spPr>
            <a:xfrm>
              <a:off x="6000760" y="5143512"/>
              <a:ext cx="7143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AAE26"/>
                  </a:solidFill>
                </a:rPr>
                <a:t>Z5 = 10</a:t>
              </a:r>
              <a:endParaRPr lang="fr-FR" sz="1200" dirty="0">
                <a:solidFill>
                  <a:srgbClr val="FAAE26"/>
                </a:solidFill>
              </a:endParaRPr>
            </a:p>
          </p:txBody>
        </p:sp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3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Conception du frein:</a:t>
            </a:r>
            <a:endParaRPr lang="fr-FR" dirty="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4643470" cy="472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714488"/>
            <a:ext cx="3249252" cy="472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Conception </a:t>
            </a:r>
            <a:r>
              <a:rPr lang="fr-FR" dirty="0" smtClean="0">
                <a:latin typeface="Lucida Calligraphy" pitchFamily="66" charset="0"/>
              </a:rPr>
              <a:t>de la pompe: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5111762" cy="450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Conception :</a:t>
            </a:r>
            <a:endParaRPr lang="fr-FR" dirty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14422"/>
            <a:ext cx="5126364" cy="547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Conception :</a:t>
            </a:r>
            <a:endParaRPr lang="fr-FR" dirty="0"/>
          </a:p>
        </p:txBody>
      </p:sp>
      <p:pic>
        <p:nvPicPr>
          <p:cNvPr id="7" name="Vidéo éolienne Gros pla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ucida Calligraphy" pitchFamily="66" charset="0"/>
              </a:rPr>
              <a:t>Cahier des Charges :</a:t>
            </a:r>
            <a:endParaRPr lang="fr-FR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solidFill>
                  <a:schemeClr val="tx1">
                    <a:lumMod val="10000"/>
                  </a:schemeClr>
                </a:solidFill>
              </a:rPr>
              <a:t>		</a:t>
            </a:r>
          </a:p>
          <a:p>
            <a:pPr>
              <a:buNone/>
            </a:pPr>
            <a:r>
              <a:rPr lang="fr-FR" dirty="0" smtClean="0">
                <a:solidFill>
                  <a:schemeClr val="tx1">
                    <a:lumMod val="10000"/>
                  </a:schemeClr>
                </a:solidFill>
              </a:rPr>
              <a:t>		</a:t>
            </a:r>
          </a:p>
          <a:p>
            <a:pPr>
              <a:buNone/>
            </a:pPr>
            <a:endParaRPr lang="fr-FR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fr-FR" dirty="0" smtClean="0">
                <a:solidFill>
                  <a:schemeClr val="tx1">
                    <a:lumMod val="10000"/>
                  </a:schemeClr>
                </a:solidFill>
              </a:rPr>
              <a:t>		</a:t>
            </a:r>
          </a:p>
          <a:p>
            <a:pPr>
              <a:buNone/>
            </a:pPr>
            <a:endParaRPr lang="fr-FR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fr-FR" dirty="0" smtClean="0">
                <a:solidFill>
                  <a:schemeClr val="tx1">
                    <a:lumMod val="10000"/>
                  </a:schemeClr>
                </a:solidFill>
              </a:rPr>
              <a:t>		</a:t>
            </a:r>
          </a:p>
          <a:p>
            <a:pPr>
              <a:buNone/>
            </a:pPr>
            <a:endParaRPr lang="fr-FR" dirty="0" smtClean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Cahier</a:t>
            </a:r>
            <a:r>
              <a:rPr lang="fr-FR" dirty="0" smtClean="0"/>
              <a:t> </a:t>
            </a:r>
            <a:r>
              <a:rPr lang="fr-FR" dirty="0" smtClean="0">
                <a:latin typeface="Lucida Calligraphy" pitchFamily="66" charset="0"/>
              </a:rPr>
              <a:t>des</a:t>
            </a:r>
            <a:r>
              <a:rPr lang="fr-FR" dirty="0" smtClean="0"/>
              <a:t> </a:t>
            </a:r>
            <a:r>
              <a:rPr lang="fr-FR" dirty="0" smtClean="0">
                <a:latin typeface="Lucida Calligraphy" pitchFamily="66" charset="0"/>
              </a:rPr>
              <a:t>Charges :</a:t>
            </a:r>
            <a:endParaRPr lang="fr-FR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Conditions environnementales : </a:t>
            </a:r>
          </a:p>
          <a:p>
            <a:pPr>
              <a:buNone/>
            </a:pPr>
            <a:endParaRPr lang="fr-FR" sz="26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	Vitesse moyenne du vent 7,5m/s </a:t>
            </a: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  <a:sym typeface="Wingdings" pitchFamily="2" charset="2"/>
              </a:rPr>
              <a:t> 4 tr/min</a:t>
            </a:r>
            <a:endParaRPr lang="fr-FR" sz="26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endParaRPr lang="fr-FR" sz="26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None/>
            </a:pP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	Profondeur des nappes phréatiques de 5 à 50m</a:t>
            </a:r>
          </a:p>
          <a:p>
            <a:pPr>
              <a:buNone/>
            </a:pP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	Nombre d’habitants: 300 personnes </a:t>
            </a: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  <a:sym typeface="Wingdings" pitchFamily="2" charset="2"/>
              </a:rPr>
              <a:t> d</a:t>
            </a: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ébit de la pompe : 7,2 m</a:t>
            </a:r>
            <a:r>
              <a:rPr lang="fr-FR" sz="2600" baseline="30000" dirty="0" smtClean="0">
                <a:solidFill>
                  <a:schemeClr val="tx1">
                    <a:lumMod val="10000"/>
                  </a:schemeClr>
                </a:solidFill>
              </a:rPr>
              <a:t>3</a:t>
            </a:r>
            <a:r>
              <a:rPr lang="fr-FR" sz="2600" dirty="0" smtClean="0">
                <a:solidFill>
                  <a:schemeClr val="tx1">
                    <a:lumMod val="10000"/>
                  </a:schemeClr>
                </a:solidFill>
              </a:rPr>
              <a:t>/h	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42854" y="1785926"/>
          <a:ext cx="8901146" cy="442915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58281"/>
                <a:gridCol w="853128"/>
                <a:gridCol w="941391"/>
                <a:gridCol w="941391"/>
                <a:gridCol w="941391"/>
                <a:gridCol w="941391"/>
                <a:gridCol w="941391"/>
                <a:gridCol w="941391"/>
                <a:gridCol w="941391"/>
              </a:tblGrid>
              <a:tr h="1304273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Encombrement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Débit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Constance du débit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Prix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Pression admissible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Durée de vie (entretien)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Perte</a:t>
                      </a:r>
                      <a:endParaRPr lang="fr-FR" sz="12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vert="vert27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Vis </a:t>
                      </a:r>
                      <a:r>
                        <a:rPr lang="fr-FR" sz="1200" b="1" u="none" strike="noStrike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d‘Archimède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à piston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Turbine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centrifuge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Pompe à piston en étoile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208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Vérin double effet</a:t>
                      </a:r>
                      <a:endParaRPr lang="fr-FR" sz="12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sz="1400" b="0" i="0" u="none" strike="noStrike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400" b="0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solidFill>
                            <a:schemeClr val="tx1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fr-FR" sz="1600" b="1" i="0" u="none" strike="noStrike" dirty="0">
                        <a:solidFill>
                          <a:schemeClr val="tx1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Vis d’Archimède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500306"/>
            <a:ext cx="5832067" cy="365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Pompe à piston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Pompe à piston en étoile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Lucida Calligraphy" pitchFamily="66" charset="0"/>
              </a:rPr>
              <a:t>Choix de la pompe: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Vérin double effet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365BB0"/>
      </a:dk1>
      <a:lt1>
        <a:srgbClr val="C3DFE9"/>
      </a:lt1>
      <a:dk2>
        <a:srgbClr val="3D8DA9"/>
      </a:dk2>
      <a:lt2>
        <a:srgbClr val="C1CEEB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3514</TotalTime>
  <Words>472</Words>
  <Application>Microsoft Office PowerPoint</Application>
  <PresentationFormat>Affichage à l'écran (4:3)</PresentationFormat>
  <Paragraphs>239</Paragraphs>
  <Slides>28</Slides>
  <Notes>3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Apex</vt:lpstr>
      <vt:lpstr>Projet A2J</vt:lpstr>
      <vt:lpstr>Introduction : </vt:lpstr>
      <vt:lpstr>Cahier des Charges :</vt:lpstr>
      <vt:lpstr>Cahier des Charges :</vt:lpstr>
      <vt:lpstr>Choix de la pompe: </vt:lpstr>
      <vt:lpstr>Choix de la pompe: </vt:lpstr>
      <vt:lpstr>Choix de la pompe: </vt:lpstr>
      <vt:lpstr>Choix de la pompe: </vt:lpstr>
      <vt:lpstr>Choix de la pompe: </vt:lpstr>
      <vt:lpstr>Choix de la pompe: </vt:lpstr>
      <vt:lpstr>Choix de la pompe: </vt:lpstr>
      <vt:lpstr>Choix de la pompe: </vt:lpstr>
      <vt:lpstr>Choix du réducteur:</vt:lpstr>
      <vt:lpstr>Pour Jonathan:</vt:lpstr>
      <vt:lpstr>Pour Jonathan:</vt:lpstr>
      <vt:lpstr>Pour Jonathan:</vt:lpstr>
      <vt:lpstr>Pour Jonathan:</vt:lpstr>
      <vt:lpstr>Choix du frein:</vt:lpstr>
      <vt:lpstr>Choix du frein:</vt:lpstr>
      <vt:lpstr>Choix du frein:</vt:lpstr>
      <vt:lpstr>Choix du frein:</vt:lpstr>
      <vt:lpstr>Choix du frein:</vt:lpstr>
      <vt:lpstr>Conception des composants:</vt:lpstr>
      <vt:lpstr>Conception du réducteur:</vt:lpstr>
      <vt:lpstr>Conception du frein:</vt:lpstr>
      <vt:lpstr>Conception de la pompe:</vt:lpstr>
      <vt:lpstr>Conception :</vt:lpstr>
      <vt:lpstr>Conception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A2J</dc:title>
  <dc:creator>Alexandre</dc:creator>
  <cp:lastModifiedBy>Fraiture Alexandre</cp:lastModifiedBy>
  <cp:revision>130</cp:revision>
  <dcterms:created xsi:type="dcterms:W3CDTF">2007-11-16T14:12:05Z</dcterms:created>
  <dcterms:modified xsi:type="dcterms:W3CDTF">2008-01-29T21:46:28Z</dcterms:modified>
</cp:coreProperties>
</file>